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56" r:id="rId2"/>
    <p:sldId id="263" r:id="rId3"/>
    <p:sldId id="265" r:id="rId4"/>
    <p:sldId id="264" r:id="rId5"/>
    <p:sldId id="261" r:id="rId6"/>
    <p:sldId id="270" r:id="rId7"/>
    <p:sldId id="260" r:id="rId8"/>
    <p:sldId id="259" r:id="rId9"/>
    <p:sldId id="271" r:id="rId10"/>
    <p:sldId id="266" r:id="rId11"/>
    <p:sldId id="269" r:id="rId12"/>
    <p:sldId id="262"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7" autoAdjust="0"/>
  </p:normalViewPr>
  <p:slideViewPr>
    <p:cSldViewPr>
      <p:cViewPr varScale="1">
        <p:scale>
          <a:sx n="75" d="100"/>
          <a:sy n="75" d="100"/>
        </p:scale>
        <p:origin x="-10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F2C2A-CA42-491F-A12B-924C34F0C498}" type="datetimeFigureOut">
              <a:rPr lang="en-GB" smtClean="0"/>
              <a:pPr/>
              <a:t>11/02/2013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12BAD9-9B3E-45B6-B4F8-F7EC5EAA953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many</a:t>
            </a:r>
            <a:r>
              <a:rPr lang="en-GB" baseline="0" dirty="0" smtClean="0"/>
              <a:t> web pages &amp; You Tube videos are just lectures ... Not active really!</a:t>
            </a:r>
          </a:p>
          <a:p>
            <a:r>
              <a:rPr lang="en-GB" baseline="0" dirty="0" smtClean="0"/>
              <a:t>How to do videos are useful, especially if you can practice!</a:t>
            </a:r>
            <a:endParaRPr lang="en-GB" dirty="0"/>
          </a:p>
        </p:txBody>
      </p:sp>
      <p:sp>
        <p:nvSpPr>
          <p:cNvPr id="4" name="Slide Number Placeholder 3"/>
          <p:cNvSpPr>
            <a:spLocks noGrp="1"/>
          </p:cNvSpPr>
          <p:nvPr>
            <p:ph type="sldNum" sz="quarter" idx="10"/>
          </p:nvPr>
        </p:nvSpPr>
        <p:spPr/>
        <p:txBody>
          <a:bodyPr/>
          <a:lstStyle/>
          <a:p>
            <a:fld id="{D112BAD9-9B3E-45B6-B4F8-F7EC5EAA953B}"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2/11/2013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ducationalexperimentalist.com/wp/?p=144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echnology-to-enhance-ed.wikispaces.com/" TargetMode="External"/><Relationship Id="rId2" Type="http://schemas.openxmlformats.org/officeDocument/2006/relationships/hyperlink" Target="http://tlp.excellencegateway.org.uk/tlp/eguides/index.html" TargetMode="External"/><Relationship Id="rId1" Type="http://schemas.openxmlformats.org/officeDocument/2006/relationships/slideLayout" Target="../slideLayouts/slideLayout2.xml"/><Relationship Id="rId4" Type="http://schemas.openxmlformats.org/officeDocument/2006/relationships/hyperlink" Target="http://www.edutopia.org/wiki-technolog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ideo" Target="file:///D:\Work\PGCE%20course%20at%20Uni%20of%20Beds\Essays%20and%20stuff\Unit%204%20-%20Professional%20Practice%201\Indicative%20Content\reflection.wmv"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edudemic.com/2012/10/why-teachers-want-technology-and-why-they-cant-have-it/" TargetMode="Externa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shiftingthinking.org/?p=203" TargetMode="Externa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crlt.umich.edu/teaching-technology/gettingstarted"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2590800"/>
            <a:ext cx="6480048" cy="3048000"/>
          </a:xfrm>
        </p:spPr>
        <p:txBody>
          <a:bodyPr>
            <a:normAutofit/>
          </a:bodyPr>
          <a:lstStyle/>
          <a:p>
            <a:r>
              <a:rPr lang="en-GB" sz="3600" dirty="0" smtClean="0"/>
              <a:t>Modern day technology </a:t>
            </a:r>
            <a:br>
              <a:rPr lang="en-GB" sz="3600" dirty="0" smtClean="0"/>
            </a:br>
            <a:r>
              <a:rPr lang="en-GB" sz="3600" dirty="0" smtClean="0"/>
              <a:t>&amp; </a:t>
            </a:r>
            <a:br>
              <a:rPr lang="en-GB" sz="3600" dirty="0" smtClean="0"/>
            </a:br>
            <a:r>
              <a:rPr lang="en-GB" sz="3600" dirty="0" smtClean="0"/>
              <a:t>its impact on teaching </a:t>
            </a:r>
            <a:br>
              <a:rPr lang="en-GB" sz="3600" dirty="0" smtClean="0"/>
            </a:br>
            <a:r>
              <a:rPr lang="en-GB" sz="3600" dirty="0" smtClean="0"/>
              <a:t>and learning</a:t>
            </a:r>
            <a:endParaRPr lang="en-GB" sz="3600" dirty="0"/>
          </a:p>
        </p:txBody>
      </p:sp>
      <p:sp>
        <p:nvSpPr>
          <p:cNvPr id="3" name="Subtitle 2"/>
          <p:cNvSpPr>
            <a:spLocks noGrp="1"/>
          </p:cNvSpPr>
          <p:nvPr>
            <p:ph type="subTitle" idx="1"/>
          </p:nvPr>
        </p:nvSpPr>
        <p:spPr>
          <a:xfrm>
            <a:off x="433050" y="1544812"/>
            <a:ext cx="6480048" cy="969788"/>
          </a:xfrm>
        </p:spPr>
        <p:txBody>
          <a:bodyPr/>
          <a:lstStyle/>
          <a:p>
            <a:r>
              <a:rPr lang="en-GB" dirty="0" smtClean="0"/>
              <a:t>Martin, Janet &amp; Marcus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391400" cy="1143000"/>
          </a:xfrm>
        </p:spPr>
        <p:txBody>
          <a:bodyPr>
            <a:normAutofit fontScale="90000"/>
          </a:bodyPr>
          <a:lstStyle/>
          <a:p>
            <a:r>
              <a:rPr lang="en-GB" sz="3600" b="1" dirty="0" smtClean="0"/>
              <a:t>Information and Learning Technology (ILT)</a:t>
            </a:r>
            <a:r>
              <a:rPr lang="en-GB" b="1" dirty="0" smtClean="0"/>
              <a:t/>
            </a:r>
            <a:br>
              <a:rPr lang="en-GB" b="1" dirty="0" smtClean="0"/>
            </a:br>
            <a:r>
              <a:rPr lang="en-GB" b="1" dirty="0" smtClean="0">
                <a:solidFill>
                  <a:srgbClr val="0070C0"/>
                </a:solidFill>
              </a:rPr>
              <a:t>Pro’s</a:t>
            </a:r>
            <a:r>
              <a:rPr lang="en-GB" b="1" dirty="0" smtClean="0"/>
              <a:t> and Con’s</a:t>
            </a:r>
            <a:endParaRPr lang="en-GB" b="1" dirty="0"/>
          </a:p>
        </p:txBody>
      </p:sp>
      <p:sp>
        <p:nvSpPr>
          <p:cNvPr id="5" name="Content Placeholder 4"/>
          <p:cNvSpPr>
            <a:spLocks noGrp="1"/>
          </p:cNvSpPr>
          <p:nvPr>
            <p:ph idx="1"/>
          </p:nvPr>
        </p:nvSpPr>
        <p:spPr>
          <a:xfrm>
            <a:off x="381000" y="2133600"/>
            <a:ext cx="8229600" cy="4525963"/>
          </a:xfrm>
        </p:spPr>
        <p:txBody>
          <a:bodyPr>
            <a:noAutofit/>
          </a:bodyPr>
          <a:lstStyle/>
          <a:p>
            <a:r>
              <a:rPr lang="en-GB" sz="2400" dirty="0" smtClean="0">
                <a:latin typeface="+mj-lt"/>
              </a:rPr>
              <a:t>Makes Learning interactive meeting all learning styles</a:t>
            </a:r>
          </a:p>
          <a:p>
            <a:r>
              <a:rPr lang="en-GB" sz="2400" dirty="0" smtClean="0">
                <a:latin typeface="+mj-lt"/>
              </a:rPr>
              <a:t>Can make learning more accessible e.g. distance/blended learning.</a:t>
            </a:r>
          </a:p>
          <a:p>
            <a:r>
              <a:rPr lang="en-GB" sz="2400" dirty="0" smtClean="0">
                <a:latin typeface="+mj-lt"/>
              </a:rPr>
              <a:t>Can use ILT to make/create interactive learning activities. </a:t>
            </a:r>
            <a:r>
              <a:rPr lang="en-GB" sz="2400" dirty="0" smtClean="0">
                <a:latin typeface="+mj-lt"/>
              </a:rPr>
              <a:t>(IT </a:t>
            </a:r>
            <a:r>
              <a:rPr lang="en-GB" sz="2400" dirty="0" smtClean="0">
                <a:latin typeface="+mj-lt"/>
              </a:rPr>
              <a:t>activity at study day)</a:t>
            </a:r>
          </a:p>
          <a:p>
            <a:r>
              <a:rPr lang="en-GB" sz="2400" dirty="0" smtClean="0">
                <a:latin typeface="+mj-lt"/>
              </a:rPr>
              <a:t>Can help learners with learning difficulties/disabilities.</a:t>
            </a:r>
          </a:p>
          <a:p>
            <a:r>
              <a:rPr lang="en-GB" sz="2400" dirty="0" smtClean="0">
                <a:latin typeface="+mj-lt"/>
              </a:rPr>
              <a:t>Can be used to gather/undertake real time assessment e.g. recording/voice recording activities.</a:t>
            </a:r>
          </a:p>
          <a:p>
            <a:r>
              <a:rPr lang="en-GB" sz="2400" dirty="0" smtClean="0">
                <a:latin typeface="+mj-lt"/>
              </a:rPr>
              <a:t>Can enhance communication e.g. email/social networking.</a:t>
            </a:r>
          </a:p>
          <a:p>
            <a:r>
              <a:rPr lang="en-GB" sz="2400" dirty="0" smtClean="0">
                <a:latin typeface="+mj-lt"/>
              </a:rPr>
              <a:t>OFSTED Love it!!!!!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391400" cy="1143000"/>
          </a:xfrm>
        </p:spPr>
        <p:txBody>
          <a:bodyPr>
            <a:normAutofit fontScale="90000"/>
          </a:bodyPr>
          <a:lstStyle/>
          <a:p>
            <a:r>
              <a:rPr lang="en-GB" sz="3600" b="1" dirty="0" smtClean="0"/>
              <a:t>Information and Learning Technology (ILT)</a:t>
            </a:r>
            <a:r>
              <a:rPr lang="en-GB" b="1" dirty="0" smtClean="0"/>
              <a:t/>
            </a:r>
            <a:br>
              <a:rPr lang="en-GB" b="1" dirty="0" smtClean="0"/>
            </a:br>
            <a:r>
              <a:rPr lang="en-GB" b="1" dirty="0" smtClean="0"/>
              <a:t>Pro’s and </a:t>
            </a:r>
            <a:r>
              <a:rPr lang="en-GB" b="1" dirty="0" smtClean="0">
                <a:solidFill>
                  <a:srgbClr val="0070C0"/>
                </a:solidFill>
              </a:rPr>
              <a:t>Con’s</a:t>
            </a:r>
            <a:endParaRPr lang="en-GB" b="1" dirty="0">
              <a:solidFill>
                <a:srgbClr val="0070C0"/>
              </a:solidFill>
            </a:endParaRPr>
          </a:p>
        </p:txBody>
      </p:sp>
      <p:sp>
        <p:nvSpPr>
          <p:cNvPr id="5" name="Content Placeholder 4"/>
          <p:cNvSpPr>
            <a:spLocks noGrp="1"/>
          </p:cNvSpPr>
          <p:nvPr>
            <p:ph idx="1"/>
          </p:nvPr>
        </p:nvSpPr>
        <p:spPr>
          <a:xfrm>
            <a:off x="381000" y="2133600"/>
            <a:ext cx="8077200" cy="4525963"/>
          </a:xfrm>
        </p:spPr>
        <p:txBody>
          <a:bodyPr>
            <a:normAutofit/>
          </a:bodyPr>
          <a:lstStyle/>
          <a:p>
            <a:r>
              <a:rPr lang="en-GB" sz="2400" dirty="0" smtClean="0">
                <a:latin typeface="+mj-lt"/>
              </a:rPr>
              <a:t>Can be time consuming for teachers to create electronic resources.</a:t>
            </a:r>
          </a:p>
          <a:p>
            <a:r>
              <a:rPr lang="en-GB" sz="2400" dirty="0" smtClean="0">
                <a:latin typeface="+mj-lt"/>
              </a:rPr>
              <a:t>Costs and accessibility - need to have access to equipment and maybe internet</a:t>
            </a:r>
          </a:p>
          <a:p>
            <a:r>
              <a:rPr lang="en-GB" sz="2400" dirty="0" smtClean="0">
                <a:latin typeface="+mj-lt"/>
              </a:rPr>
              <a:t>Reliant on technology – sometimes it fails!</a:t>
            </a:r>
          </a:p>
          <a:p>
            <a:r>
              <a:rPr lang="en-GB" sz="2400" dirty="0" smtClean="0">
                <a:latin typeface="+mj-lt"/>
              </a:rPr>
              <a:t>Students may need to have a certain level of IT themselves. Could be quite scary for them!!</a:t>
            </a:r>
          </a:p>
          <a:p>
            <a:r>
              <a:rPr lang="en-GB" sz="2400" dirty="0" smtClean="0">
                <a:latin typeface="+mj-lt"/>
              </a:rPr>
              <a:t>Teachers need to have a certain level of IT themselves. Can be scary for them!!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Technology needs teachers ...</a:t>
            </a:r>
            <a:endParaRPr lang="en-GB" dirty="0"/>
          </a:p>
        </p:txBody>
      </p:sp>
      <p:sp>
        <p:nvSpPr>
          <p:cNvPr id="3" name="Content Placeholder 2"/>
          <p:cNvSpPr>
            <a:spLocks noGrp="1"/>
          </p:cNvSpPr>
          <p:nvPr>
            <p:ph idx="1"/>
          </p:nvPr>
        </p:nvSpPr>
        <p:spPr/>
        <p:txBody>
          <a:bodyPr>
            <a:normAutofit fontScale="92500"/>
          </a:bodyPr>
          <a:lstStyle/>
          <a:p>
            <a:r>
              <a:rPr lang="en-GB" dirty="0" smtClean="0">
                <a:hlinkClick r:id="rId2"/>
              </a:rPr>
              <a:t>“</a:t>
            </a:r>
            <a:r>
              <a:rPr lang="en-GB" dirty="0" smtClean="0"/>
              <a:t>In the end, no amount of </a:t>
            </a:r>
            <a:r>
              <a:rPr lang="en-GB" dirty="0" err="1" smtClean="0"/>
              <a:t>bling</a:t>
            </a:r>
            <a:r>
              <a:rPr lang="en-GB" dirty="0" smtClean="0"/>
              <a:t> or flash or whiz-bang technology can replace what an expert teacher brings to the table. It’s kind of like saying that a microscope does the science. You still need a scientist to think through the possibilities, set up the experiment, direct the research, and help interpret the results.</a:t>
            </a:r>
            <a:r>
              <a:rPr lang="en-GB" u="sng" dirty="0" smtClean="0">
                <a:hlinkClick r:id="rId2"/>
              </a:rPr>
              <a:t>”</a:t>
            </a:r>
          </a:p>
          <a:p>
            <a:r>
              <a:rPr lang="en-GB" dirty="0" smtClean="0">
                <a:hlinkClick r:id="rId2"/>
              </a:rPr>
              <a:t>http://educationalexperimentalist.com/wp/?p=1447</a:t>
            </a:r>
            <a:r>
              <a:rPr lang="en-GB" dirty="0" smtClean="0"/>
              <a:t> [accessed 10/2/13]</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Further Information/Useful resources</a:t>
            </a:r>
            <a:endParaRPr lang="en-GB" sz="2800" dirty="0"/>
          </a:p>
        </p:txBody>
      </p:sp>
      <p:sp>
        <p:nvSpPr>
          <p:cNvPr id="3" name="Content Placeholder 2"/>
          <p:cNvSpPr>
            <a:spLocks noGrp="1"/>
          </p:cNvSpPr>
          <p:nvPr>
            <p:ph idx="1"/>
          </p:nvPr>
        </p:nvSpPr>
        <p:spPr/>
        <p:txBody>
          <a:bodyPr>
            <a:normAutofit fontScale="92500"/>
          </a:bodyPr>
          <a:lstStyle/>
          <a:p>
            <a:r>
              <a:rPr lang="en-GB" sz="2800" dirty="0" smtClean="0">
                <a:latin typeface="+mj-lt"/>
                <a:hlinkClick r:id="rId2"/>
              </a:rPr>
              <a:t>http://tlp.excellencegateway.org.uk/tlp/eguides/index.html</a:t>
            </a:r>
            <a:r>
              <a:rPr lang="en-GB" sz="2800" dirty="0" smtClean="0">
                <a:latin typeface="+mj-lt"/>
              </a:rPr>
              <a:t> - e-guides can be used to explore and create </a:t>
            </a:r>
            <a:r>
              <a:rPr lang="en-GB" sz="2800" dirty="0" err="1" smtClean="0">
                <a:latin typeface="+mj-lt"/>
              </a:rPr>
              <a:t>elearning</a:t>
            </a:r>
            <a:r>
              <a:rPr lang="en-GB" sz="2800" dirty="0" smtClean="0">
                <a:latin typeface="+mj-lt"/>
              </a:rPr>
              <a:t> resources.</a:t>
            </a:r>
          </a:p>
          <a:p>
            <a:r>
              <a:rPr lang="en-GB" sz="2800" dirty="0">
                <a:latin typeface="+mj-lt"/>
              </a:rPr>
              <a:t>F</a:t>
            </a:r>
            <a:r>
              <a:rPr lang="en-GB" sz="2800" dirty="0" smtClean="0">
                <a:latin typeface="+mj-lt"/>
              </a:rPr>
              <a:t>ree software to create resources. Google search Hot Potatoes and </a:t>
            </a:r>
            <a:r>
              <a:rPr lang="en-GB" sz="2800" dirty="0" err="1" smtClean="0">
                <a:latin typeface="+mj-lt"/>
              </a:rPr>
              <a:t>xerte</a:t>
            </a:r>
            <a:r>
              <a:rPr lang="en-GB" sz="2800" dirty="0" smtClean="0">
                <a:latin typeface="+mj-lt"/>
              </a:rPr>
              <a:t>.</a:t>
            </a:r>
          </a:p>
          <a:p>
            <a:r>
              <a:rPr lang="en-GB" sz="2800" dirty="0" smtClean="0">
                <a:latin typeface="+mj-lt"/>
                <a:hlinkClick r:id="rId3"/>
              </a:rPr>
              <a:t>https://technology-to-enhance-ed.wikispaces.com/</a:t>
            </a:r>
            <a:r>
              <a:rPr lang="en-GB" sz="2800" dirty="0" smtClean="0">
                <a:latin typeface="+mj-lt"/>
              </a:rPr>
              <a:t> - an example of a Wiki site with information about different technologies.</a:t>
            </a:r>
          </a:p>
          <a:p>
            <a:r>
              <a:rPr lang="en-GB" sz="2800" dirty="0" smtClean="0">
                <a:latin typeface="+mj-lt"/>
                <a:hlinkClick r:id="rId4"/>
              </a:rPr>
              <a:t>http://www.edutopia.org/wiki-technology</a:t>
            </a:r>
            <a:r>
              <a:rPr lang="en-GB" sz="2800" dirty="0" smtClean="0">
                <a:latin typeface="+mj-lt"/>
              </a:rPr>
              <a:t> - more info about wiki sites</a:t>
            </a:r>
            <a:endParaRPr lang="en-GB" sz="28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technology?</a:t>
            </a:r>
            <a:endParaRPr lang="en-GB" dirty="0"/>
          </a:p>
        </p:txBody>
      </p:sp>
      <p:sp>
        <p:nvSpPr>
          <p:cNvPr id="5" name="Content Placeholder 4"/>
          <p:cNvSpPr>
            <a:spLocks noGrp="1"/>
          </p:cNvSpPr>
          <p:nvPr>
            <p:ph idx="1"/>
          </p:nvPr>
        </p:nvSpPr>
        <p:spPr/>
        <p:txBody>
          <a:bodyPr>
            <a:normAutofit lnSpcReduction="10000"/>
          </a:bodyPr>
          <a:lstStyle/>
          <a:p>
            <a:r>
              <a:rPr lang="en-GB" dirty="0" smtClean="0"/>
              <a:t>Janet’s Blog</a:t>
            </a:r>
          </a:p>
          <a:p>
            <a:r>
              <a:rPr lang="en-GB" dirty="0" smtClean="0"/>
              <a:t>Working out how to do something new in Excel</a:t>
            </a:r>
          </a:p>
          <a:p>
            <a:r>
              <a:rPr lang="en-GB" dirty="0" smtClean="0"/>
              <a:t>Watching canoeing videos to improve technique</a:t>
            </a:r>
          </a:p>
          <a:p>
            <a:r>
              <a:rPr lang="en-GB" dirty="0" smtClean="0"/>
              <a:t>Videoing activity to feedback to students</a:t>
            </a:r>
          </a:p>
          <a:p>
            <a:r>
              <a:rPr lang="en-GB" dirty="0" err="1" smtClean="0"/>
              <a:t>Powerpoint</a:t>
            </a:r>
            <a:r>
              <a:rPr lang="en-GB" dirty="0" smtClean="0"/>
              <a:t> slides to share</a:t>
            </a:r>
          </a:p>
          <a:p>
            <a:r>
              <a:rPr lang="en-GB" dirty="0" smtClean="0"/>
              <a:t>Communication – </a:t>
            </a:r>
            <a:r>
              <a:rPr lang="en-GB" dirty="0" err="1" smtClean="0"/>
              <a:t>Facebook</a:t>
            </a:r>
            <a:r>
              <a:rPr lang="en-GB" dirty="0" smtClean="0"/>
              <a:t> / twitter etc</a:t>
            </a:r>
          </a:p>
          <a:p>
            <a:r>
              <a:rPr lang="en-GB" dirty="0" smtClean="0"/>
              <a:t>Wikis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470648" cy="990600"/>
          </a:xfrm>
        </p:spPr>
        <p:txBody>
          <a:bodyPr/>
          <a:lstStyle/>
          <a:p>
            <a:r>
              <a:rPr lang="en-GB" dirty="0" smtClean="0"/>
              <a:t>What technology?</a:t>
            </a:r>
            <a:endParaRPr lang="en-GB" dirty="0"/>
          </a:p>
        </p:txBody>
      </p:sp>
      <p:pic>
        <p:nvPicPr>
          <p:cNvPr id="4" name="reflection.wmv">
            <a:hlinkClick r:id="" action="ppaction://media"/>
          </p:cNvPr>
          <p:cNvPicPr>
            <a:picLocks noRot="1" noChangeAspect="1"/>
          </p:cNvPicPr>
          <p:nvPr>
            <a:videoFile r:link="rId1"/>
          </p:nvPr>
        </p:nvPicPr>
        <p:blipFill>
          <a:blip r:embed="rId3" cstate="print"/>
          <a:stretch>
            <a:fillRect/>
          </a:stretch>
        </p:blipFill>
        <p:spPr>
          <a:xfrm>
            <a:off x="1676400" y="1981200"/>
            <a:ext cx="5969000" cy="44767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ranksblog.edublogs.org/files/2008/03/networked-teacher.jpg"/>
          <p:cNvPicPr>
            <a:picLocks noChangeAspect="1" noChangeArrowheads="1"/>
          </p:cNvPicPr>
          <p:nvPr/>
        </p:nvPicPr>
        <p:blipFill>
          <a:blip r:embed="rId2" cstate="print"/>
          <a:srcRect/>
          <a:stretch>
            <a:fillRect/>
          </a:stretch>
        </p:blipFill>
        <p:spPr bwMode="auto">
          <a:xfrm>
            <a:off x="1600200" y="609600"/>
            <a:ext cx="5791200" cy="5791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274320"/>
            <a:ext cx="3200400" cy="4373880"/>
          </a:xfrm>
        </p:spPr>
        <p:txBody>
          <a:bodyPr/>
          <a:lstStyle/>
          <a:p>
            <a:r>
              <a:rPr lang="en-GB" dirty="0" smtClean="0"/>
              <a:t>Do you agree?</a:t>
            </a:r>
            <a:endParaRPr lang="en-GB" dirty="0"/>
          </a:p>
        </p:txBody>
      </p:sp>
      <p:pic>
        <p:nvPicPr>
          <p:cNvPr id="131076" name="Picture 4" descr="http://edudemic.com/wp-content/uploads/2012/10/PBS_ClassTech_F1_edit.jpg?_cfgetx=img.rx:800;"/>
          <p:cNvPicPr>
            <a:picLocks noChangeAspect="1" noChangeArrowheads="1"/>
          </p:cNvPicPr>
          <p:nvPr/>
        </p:nvPicPr>
        <p:blipFill>
          <a:blip r:embed="rId2" cstate="print"/>
          <a:srcRect/>
          <a:stretch>
            <a:fillRect/>
          </a:stretch>
        </p:blipFill>
        <p:spPr bwMode="auto">
          <a:xfrm>
            <a:off x="457200" y="304800"/>
            <a:ext cx="4755597" cy="6238875"/>
          </a:xfrm>
          <a:prstGeom prst="rect">
            <a:avLst/>
          </a:prstGeom>
          <a:noFill/>
        </p:spPr>
      </p:pic>
      <p:sp>
        <p:nvSpPr>
          <p:cNvPr id="5" name="TextBox 4"/>
          <p:cNvSpPr txBox="1"/>
          <p:nvPr/>
        </p:nvSpPr>
        <p:spPr>
          <a:xfrm>
            <a:off x="5486400" y="5181600"/>
            <a:ext cx="2971800" cy="1477328"/>
          </a:xfrm>
          <a:prstGeom prst="rect">
            <a:avLst/>
          </a:prstGeom>
          <a:noFill/>
        </p:spPr>
        <p:txBody>
          <a:bodyPr wrap="square" rtlCol="0">
            <a:spAutoFit/>
          </a:bodyPr>
          <a:lstStyle/>
          <a:p>
            <a:r>
              <a:rPr lang="en-GB" dirty="0" smtClean="0"/>
              <a:t>Ref: [accessed 10/2/13] </a:t>
            </a:r>
            <a:r>
              <a:rPr lang="en-GB" dirty="0" smtClean="0">
                <a:hlinkClick r:id="rId3"/>
              </a:rPr>
              <a:t>http://edudemic.com/2012/10/why-teachers-want-technology-and-why-they-cant-have-it/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391400" cy="5632311"/>
          </a:xfrm>
          <a:prstGeom prst="rect">
            <a:avLst/>
          </a:prstGeom>
          <a:noFill/>
        </p:spPr>
        <p:txBody>
          <a:bodyPr wrap="square" rtlCol="0">
            <a:spAutoFit/>
          </a:bodyPr>
          <a:lstStyle/>
          <a:p>
            <a:r>
              <a:rPr lang="en-GB" sz="2800" b="1" dirty="0" smtClean="0">
                <a:latin typeface="+mj-lt"/>
              </a:rPr>
              <a:t>THE ACTIVE PART: </a:t>
            </a:r>
          </a:p>
          <a:p>
            <a:r>
              <a:rPr lang="en-GB" sz="2800" b="1" dirty="0" smtClean="0">
                <a:latin typeface="+mj-lt"/>
              </a:rPr>
              <a:t>Each Group to create a 2 minute presentation to share with the rest of the group</a:t>
            </a:r>
          </a:p>
          <a:p>
            <a:endParaRPr lang="en-GB" dirty="0" smtClean="0"/>
          </a:p>
          <a:p>
            <a:endParaRPr lang="en-GB" dirty="0" smtClean="0"/>
          </a:p>
          <a:p>
            <a:pPr>
              <a:buFont typeface="Wingdings" pitchFamily="2" charset="2"/>
              <a:buChar char="v"/>
            </a:pPr>
            <a:r>
              <a:rPr lang="en-GB" sz="2000" b="1" dirty="0" smtClean="0">
                <a:latin typeface="+mj-lt"/>
              </a:rPr>
              <a:t>Group 1:</a:t>
            </a:r>
            <a:r>
              <a:rPr lang="en-GB" sz="2000" dirty="0" smtClean="0">
                <a:latin typeface="+mj-lt"/>
              </a:rPr>
              <a:t> </a:t>
            </a:r>
            <a:r>
              <a:rPr lang="en-GB" sz="2000" dirty="0" smtClean="0">
                <a:latin typeface="+mj-lt"/>
              </a:rPr>
              <a:t>Classify Information </a:t>
            </a:r>
            <a:r>
              <a:rPr lang="en-GB" sz="2000" dirty="0" smtClean="0">
                <a:latin typeface="+mj-lt"/>
              </a:rPr>
              <a:t>and Learning Technology (ILT) </a:t>
            </a:r>
            <a:r>
              <a:rPr lang="en-GB" sz="2000" dirty="0" smtClean="0">
                <a:latin typeface="+mj-lt"/>
              </a:rPr>
              <a:t>along the active </a:t>
            </a:r>
            <a:r>
              <a:rPr lang="en-GB" sz="2000" dirty="0" smtClean="0">
                <a:latin typeface="+mj-lt"/>
              </a:rPr>
              <a:t>(student centred) </a:t>
            </a:r>
            <a:r>
              <a:rPr lang="en-GB" sz="2000" dirty="0" smtClean="0">
                <a:latin typeface="+mj-lt"/>
              </a:rPr>
              <a:t>to </a:t>
            </a:r>
            <a:r>
              <a:rPr lang="en-GB" sz="2000" dirty="0" smtClean="0">
                <a:latin typeface="+mj-lt"/>
              </a:rPr>
              <a:t>passive (teacher centred) </a:t>
            </a:r>
            <a:r>
              <a:rPr lang="en-GB" sz="2000" dirty="0" smtClean="0">
                <a:latin typeface="+mj-lt"/>
              </a:rPr>
              <a:t>scale with examples.</a:t>
            </a:r>
            <a:endParaRPr lang="en-GB" sz="2000" dirty="0" smtClean="0">
              <a:latin typeface="+mj-lt"/>
            </a:endParaRPr>
          </a:p>
          <a:p>
            <a:pPr>
              <a:buFont typeface="Wingdings" pitchFamily="2" charset="2"/>
              <a:buChar char="v"/>
            </a:pPr>
            <a:endParaRPr lang="en-GB" sz="2000" dirty="0" smtClean="0">
              <a:latin typeface="+mj-lt"/>
            </a:endParaRPr>
          </a:p>
          <a:p>
            <a:pPr>
              <a:buFont typeface="Wingdings" pitchFamily="2" charset="2"/>
              <a:buChar char="v"/>
            </a:pPr>
            <a:r>
              <a:rPr lang="en-GB" sz="2000" b="1" dirty="0" smtClean="0">
                <a:latin typeface="+mj-lt"/>
              </a:rPr>
              <a:t>Group 2:</a:t>
            </a:r>
            <a:r>
              <a:rPr lang="en-GB" sz="2000" dirty="0" smtClean="0">
                <a:latin typeface="+mj-lt"/>
              </a:rPr>
              <a:t> </a:t>
            </a:r>
            <a:r>
              <a:rPr lang="en-GB" sz="2000" dirty="0" smtClean="0">
                <a:latin typeface="+mj-lt"/>
              </a:rPr>
              <a:t>W</a:t>
            </a:r>
            <a:r>
              <a:rPr lang="en-GB" sz="2000" dirty="0" smtClean="0">
                <a:latin typeface="+mj-lt"/>
              </a:rPr>
              <a:t>hat </a:t>
            </a:r>
            <a:r>
              <a:rPr lang="en-GB" sz="2000" dirty="0" smtClean="0">
                <a:latin typeface="+mj-lt"/>
              </a:rPr>
              <a:t>are the Pros and Cons of using the technology for teaching and </a:t>
            </a:r>
            <a:r>
              <a:rPr lang="en-GB" sz="2000" dirty="0" smtClean="0">
                <a:latin typeface="+mj-lt"/>
              </a:rPr>
              <a:t>learning, using examples?</a:t>
            </a:r>
            <a:endParaRPr lang="en-GB" sz="2000" dirty="0" smtClean="0">
              <a:latin typeface="+mj-lt"/>
            </a:endParaRPr>
          </a:p>
          <a:p>
            <a:pPr>
              <a:buFont typeface="Wingdings" pitchFamily="2" charset="2"/>
              <a:buChar char="v"/>
            </a:pPr>
            <a:endParaRPr lang="en-GB" sz="2000" dirty="0" smtClean="0">
              <a:latin typeface="+mj-lt"/>
            </a:endParaRPr>
          </a:p>
          <a:p>
            <a:pPr>
              <a:buFont typeface="Wingdings" pitchFamily="2" charset="2"/>
              <a:buChar char="v"/>
            </a:pPr>
            <a:r>
              <a:rPr lang="en-GB" sz="2000" b="1" dirty="0" smtClean="0">
                <a:latin typeface="+mj-lt"/>
              </a:rPr>
              <a:t>Group 3:</a:t>
            </a:r>
            <a:r>
              <a:rPr lang="en-GB" sz="2000" dirty="0" smtClean="0">
                <a:latin typeface="+mj-lt"/>
              </a:rPr>
              <a:t> How can ILT enhance </a:t>
            </a:r>
            <a:r>
              <a:rPr lang="en-GB" sz="2000" dirty="0" smtClean="0">
                <a:latin typeface="+mj-lt"/>
              </a:rPr>
              <a:t>teaching &amp; learning </a:t>
            </a:r>
            <a:r>
              <a:rPr lang="en-GB" sz="2000" dirty="0" smtClean="0">
                <a:latin typeface="+mj-lt"/>
              </a:rPr>
              <a:t>for students with learning difficulties or physical </a:t>
            </a:r>
            <a:r>
              <a:rPr lang="en-GB" sz="2000" dirty="0" smtClean="0">
                <a:latin typeface="+mj-lt"/>
              </a:rPr>
              <a:t>disabilities? </a:t>
            </a:r>
          </a:p>
          <a:p>
            <a:pPr>
              <a:buFont typeface="Wingdings" pitchFamily="2" charset="2"/>
              <a:buChar char="v"/>
            </a:pPr>
            <a:endParaRPr lang="en-GB" sz="2000" dirty="0" smtClean="0">
              <a:latin typeface="+mj-lt"/>
            </a:endParaRPr>
          </a:p>
          <a:p>
            <a:pPr>
              <a:buFont typeface="Wingdings" pitchFamily="2" charset="2"/>
              <a:buChar char="v"/>
            </a:pPr>
            <a:endParaRPr lang="en-GB" sz="2000" dirty="0" smtClean="0">
              <a:latin typeface="+mj-lt"/>
            </a:endParaRPr>
          </a:p>
          <a:p>
            <a:r>
              <a:rPr lang="en-GB" sz="2000" b="1" dirty="0" smtClean="0">
                <a:latin typeface="+mj-lt"/>
              </a:rPr>
              <a:t>YOU HAVE 5 MINUTES to THINK and CREATE</a:t>
            </a:r>
            <a:endParaRPr lang="en-GB" sz="2000" b="1"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Visual Metaphor ...</a:t>
            </a:r>
            <a:endParaRPr lang="en-GB" dirty="0"/>
          </a:p>
        </p:txBody>
      </p:sp>
      <p:pic>
        <p:nvPicPr>
          <p:cNvPr id="103428" name="Picture 4" descr="ship metaphor"/>
          <p:cNvPicPr>
            <a:picLocks noChangeAspect="1" noChangeArrowheads="1"/>
          </p:cNvPicPr>
          <p:nvPr/>
        </p:nvPicPr>
        <p:blipFill>
          <a:blip r:embed="rId2" cstate="print"/>
          <a:srcRect/>
          <a:stretch>
            <a:fillRect/>
          </a:stretch>
        </p:blipFill>
        <p:spPr bwMode="auto">
          <a:xfrm>
            <a:off x="685800" y="1600200"/>
            <a:ext cx="6410325" cy="4533900"/>
          </a:xfrm>
          <a:prstGeom prst="rect">
            <a:avLst/>
          </a:prstGeom>
          <a:noFill/>
        </p:spPr>
      </p:pic>
      <p:sp>
        <p:nvSpPr>
          <p:cNvPr id="5" name="TextBox 4"/>
          <p:cNvSpPr txBox="1"/>
          <p:nvPr/>
        </p:nvSpPr>
        <p:spPr>
          <a:xfrm>
            <a:off x="609600" y="6248400"/>
            <a:ext cx="6781800" cy="369332"/>
          </a:xfrm>
          <a:prstGeom prst="rect">
            <a:avLst/>
          </a:prstGeom>
          <a:noFill/>
        </p:spPr>
        <p:txBody>
          <a:bodyPr wrap="square" rtlCol="0">
            <a:spAutoFit/>
          </a:bodyPr>
          <a:lstStyle/>
          <a:p>
            <a:r>
              <a:rPr lang="en-GB" dirty="0" smtClean="0"/>
              <a:t>Ref: </a:t>
            </a:r>
            <a:r>
              <a:rPr lang="en-GB" dirty="0" smtClean="0">
                <a:hlinkClick r:id="rId3"/>
              </a:rPr>
              <a:t>http://www.shiftingthinking.org/?p=203</a:t>
            </a:r>
            <a:r>
              <a:rPr lang="en-GB" dirty="0" smtClean="0"/>
              <a:t> [accessed 10/2/13]</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470648" cy="1143000"/>
          </a:xfrm>
        </p:spPr>
        <p:txBody>
          <a:bodyPr>
            <a:noAutofit/>
          </a:bodyPr>
          <a:lstStyle/>
          <a:p>
            <a:r>
              <a:rPr lang="en-GB" sz="3600" b="1" dirty="0" smtClean="0"/>
              <a:t>Fitting technology with active learning </a:t>
            </a:r>
            <a:endParaRPr lang="en-GB" sz="3600" b="1" dirty="0"/>
          </a:p>
        </p:txBody>
      </p:sp>
      <p:pic>
        <p:nvPicPr>
          <p:cNvPr id="101378" name="Picture 2" descr="http://3.bp.blogspot.com/-0yKU75_tMDU/TfF2ZKErEyI/AAAAAAAAABo/EYJ6k5b65X0/s1600/technology%2Bpuzzel.jpg"/>
          <p:cNvPicPr>
            <a:picLocks noChangeAspect="1" noChangeArrowheads="1"/>
          </p:cNvPicPr>
          <p:nvPr/>
        </p:nvPicPr>
        <p:blipFill>
          <a:blip r:embed="rId3" cstate="print"/>
          <a:srcRect/>
          <a:stretch>
            <a:fillRect/>
          </a:stretch>
        </p:blipFill>
        <p:spPr bwMode="auto">
          <a:xfrm>
            <a:off x="685800" y="2057400"/>
            <a:ext cx="6667500" cy="36290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70648" cy="960120"/>
          </a:xfrm>
        </p:spPr>
        <p:txBody>
          <a:bodyPr>
            <a:normAutofit fontScale="90000"/>
          </a:bodyPr>
          <a:lstStyle/>
          <a:p>
            <a:r>
              <a:rPr lang="en-GB" sz="4000" b="1" dirty="0" smtClean="0"/>
              <a:t>A Model for Teaching with Technology</a:t>
            </a:r>
            <a:endParaRPr lang="en-GB" sz="4000" b="1" dirty="0"/>
          </a:p>
        </p:txBody>
      </p:sp>
      <p:pic>
        <p:nvPicPr>
          <p:cNvPr id="1028" name="Picture 4" descr="Teaching with Technology has four components: the course content, technology tools, the instructor and the students. The course content includes cognitive level and discipline of the course. The technology tools include technology types and technology uses.  The instructor includes technology skill level, time availability and his/her role as teacher. The students include their technology skill level, technology access and learning styles. All of these components are related to each other and involved in successfully integrating technology into one's teaching."/>
          <p:cNvPicPr>
            <a:picLocks noChangeAspect="1" noChangeArrowheads="1"/>
          </p:cNvPicPr>
          <p:nvPr/>
        </p:nvPicPr>
        <p:blipFill>
          <a:blip r:embed="rId2" cstate="print"/>
          <a:srcRect/>
          <a:stretch>
            <a:fillRect/>
          </a:stretch>
        </p:blipFill>
        <p:spPr bwMode="auto">
          <a:xfrm>
            <a:off x="990600" y="1066800"/>
            <a:ext cx="6111088" cy="5334000"/>
          </a:xfrm>
          <a:prstGeom prst="rect">
            <a:avLst/>
          </a:prstGeom>
          <a:noFill/>
        </p:spPr>
      </p:pic>
      <p:sp>
        <p:nvSpPr>
          <p:cNvPr id="5" name="TextBox 4"/>
          <p:cNvSpPr txBox="1"/>
          <p:nvPr/>
        </p:nvSpPr>
        <p:spPr>
          <a:xfrm>
            <a:off x="457200" y="6519446"/>
            <a:ext cx="8686800" cy="338554"/>
          </a:xfrm>
          <a:prstGeom prst="rect">
            <a:avLst/>
          </a:prstGeom>
          <a:noFill/>
        </p:spPr>
        <p:txBody>
          <a:bodyPr wrap="square" rtlCol="0">
            <a:spAutoFit/>
          </a:bodyPr>
          <a:lstStyle/>
          <a:p>
            <a:r>
              <a:rPr lang="en-GB" sz="1600" dirty="0" smtClean="0"/>
              <a:t>Ref: </a:t>
            </a:r>
            <a:r>
              <a:rPr lang="en-GB" sz="1600" dirty="0" smtClean="0">
                <a:hlinkClick r:id="rId3"/>
              </a:rPr>
              <a:t>http://www.crlt.umich.edu/teaching-technology/gettingstarted</a:t>
            </a:r>
            <a:r>
              <a:rPr lang="en-GB" sz="1600" dirty="0" smtClean="0"/>
              <a:t> [accessed 10/2/13]</a:t>
            </a:r>
            <a:endParaRPr lang="en-GB"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48</TotalTime>
  <Words>484</Words>
  <Application>Microsoft Office PowerPoint</Application>
  <PresentationFormat>On-screen Show (4:3)</PresentationFormat>
  <Paragraphs>55</Paragraphs>
  <Slides>13</Slides>
  <Notes>1</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Modern day technology  &amp;  its impact on teaching  and learning</vt:lpstr>
      <vt:lpstr>What technology?</vt:lpstr>
      <vt:lpstr>What technology?</vt:lpstr>
      <vt:lpstr>Slide 4</vt:lpstr>
      <vt:lpstr>Do you agree?</vt:lpstr>
      <vt:lpstr>Slide 6</vt:lpstr>
      <vt:lpstr>Visual Metaphor ...</vt:lpstr>
      <vt:lpstr>Fitting technology with active learning </vt:lpstr>
      <vt:lpstr>A Model for Teaching with Technology</vt:lpstr>
      <vt:lpstr>Information and Learning Technology (ILT) Pro’s and Con’s</vt:lpstr>
      <vt:lpstr>Information and Learning Technology (ILT) Pro’s and Con’s</vt:lpstr>
      <vt:lpstr>Technology needs teachers ...</vt:lpstr>
      <vt:lpstr>Further Information/Useful 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day technology  &amp;  its impact on teaching  and learning</dc:title>
  <dc:creator>Janet</dc:creator>
  <cp:lastModifiedBy>Janet</cp:lastModifiedBy>
  <cp:revision>4</cp:revision>
  <dcterms:created xsi:type="dcterms:W3CDTF">2006-08-16T00:00:00Z</dcterms:created>
  <dcterms:modified xsi:type="dcterms:W3CDTF">2013-02-11T11:46:19Z</dcterms:modified>
</cp:coreProperties>
</file>