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3" r:id="rId6"/>
    <p:sldId id="265" r:id="rId7"/>
    <p:sldId id="259" r:id="rId8"/>
    <p:sldId id="261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FE85-396F-46A2-9EF7-814EFF850D2D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9745-DD2D-4F8C-9DEF-CFD66D808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89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FE85-396F-46A2-9EF7-814EFF850D2D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9745-DD2D-4F8C-9DEF-CFD66D808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83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FE85-396F-46A2-9EF7-814EFF850D2D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9745-DD2D-4F8C-9DEF-CFD66D808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04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FE85-396F-46A2-9EF7-814EFF850D2D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9745-DD2D-4F8C-9DEF-CFD66D808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40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FE85-396F-46A2-9EF7-814EFF850D2D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9745-DD2D-4F8C-9DEF-CFD66D808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10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FE85-396F-46A2-9EF7-814EFF850D2D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9745-DD2D-4F8C-9DEF-CFD66D808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08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FE85-396F-46A2-9EF7-814EFF850D2D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9745-DD2D-4F8C-9DEF-CFD66D808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1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FE85-396F-46A2-9EF7-814EFF850D2D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9745-DD2D-4F8C-9DEF-CFD66D808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36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FE85-396F-46A2-9EF7-814EFF850D2D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9745-DD2D-4F8C-9DEF-CFD66D808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10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FE85-396F-46A2-9EF7-814EFF850D2D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9745-DD2D-4F8C-9DEF-CFD66D808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426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FE85-396F-46A2-9EF7-814EFF850D2D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9745-DD2D-4F8C-9DEF-CFD66D808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00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AFE85-396F-46A2-9EF7-814EFF850D2D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A9745-DD2D-4F8C-9DEF-CFD66D808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5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Designing Assessment Methods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55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What </a:t>
            </a:r>
            <a:r>
              <a:rPr lang="en-GB" b="1" dirty="0"/>
              <a:t>our intentions as teachers?</a:t>
            </a:r>
            <a:br>
              <a:rPr lang="en-GB" b="1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GB" b="1" dirty="0" smtClean="0"/>
              <a:t>To </a:t>
            </a:r>
            <a:r>
              <a:rPr lang="en-GB" b="1" dirty="0" smtClean="0"/>
              <a:t>turn out students who:</a:t>
            </a:r>
          </a:p>
          <a:p>
            <a:r>
              <a:rPr lang="en-GB" dirty="0" smtClean="0"/>
              <a:t>Gain knowledge</a:t>
            </a:r>
          </a:p>
          <a:p>
            <a:r>
              <a:rPr lang="en-GB" dirty="0" smtClean="0"/>
              <a:t>Can apply their knowledge </a:t>
            </a:r>
          </a:p>
          <a:p>
            <a:r>
              <a:rPr lang="en-GB" dirty="0" smtClean="0"/>
              <a:t>Can make sense of their knowledge</a:t>
            </a:r>
          </a:p>
          <a:p>
            <a:r>
              <a:rPr lang="en-GB" dirty="0" smtClean="0"/>
              <a:t>Can make sense of all other things they may encounter</a:t>
            </a:r>
          </a:p>
          <a:p>
            <a:r>
              <a:rPr lang="en-GB" dirty="0" smtClean="0"/>
              <a:t>Can make sense of themselves</a:t>
            </a:r>
          </a:p>
          <a:p>
            <a:pPr algn="ctr"/>
            <a:r>
              <a:rPr lang="en-GB" sz="3500" b="1" dirty="0" smtClean="0"/>
              <a:t>OUR AIM TO IMPROVE LEARNING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5296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improve learning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algn="ctr"/>
            <a:r>
              <a:rPr lang="en-GB" i="1" dirty="0" smtClean="0"/>
              <a:t>“Whether we think ourselves, lectures, or teachers, or facilitators of learning, the most important thing we do for our students is to assess their work</a:t>
            </a:r>
            <a:r>
              <a:rPr lang="en-GB" i="1" dirty="0" smtClean="0"/>
              <a:t>”.</a:t>
            </a:r>
          </a:p>
          <a:p>
            <a:pPr algn="ctr"/>
            <a:endParaRPr lang="en-GB" i="1" dirty="0"/>
          </a:p>
          <a:p>
            <a:r>
              <a:rPr lang="en-GB" dirty="0"/>
              <a:t>Phil Race (2003)</a:t>
            </a:r>
            <a:r>
              <a:rPr lang="en-GB" i="1" dirty="0"/>
              <a:t> </a:t>
            </a:r>
            <a:r>
              <a:rPr lang="en-GB" i="1" dirty="0" smtClean="0"/>
              <a:t>‘Designing </a:t>
            </a:r>
            <a:r>
              <a:rPr lang="en-GB" i="1" dirty="0"/>
              <a:t>assessment to improve </a:t>
            </a:r>
            <a:r>
              <a:rPr lang="en-GB" i="1" dirty="0" smtClean="0"/>
              <a:t>learning’</a:t>
            </a:r>
            <a:endParaRPr lang="en-GB" i="1" dirty="0"/>
          </a:p>
          <a:p>
            <a:pPr algn="ctr"/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75115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Assessment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Assessment is a </a:t>
            </a:r>
            <a:r>
              <a:rPr lang="en-GB" sz="2800" b="1" dirty="0" smtClean="0"/>
              <a:t>measure of learning</a:t>
            </a:r>
            <a:r>
              <a:rPr lang="en-GB" sz="2800" dirty="0" smtClean="0"/>
              <a:t>, at a given point in time. </a:t>
            </a:r>
          </a:p>
          <a:p>
            <a:r>
              <a:rPr lang="en-GB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Relevant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skills, knowledge and/or attributes can be measured towards a subject or qualification.</a:t>
            </a:r>
          </a:p>
          <a:p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 need to know how well our students are </a:t>
            </a:r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progressing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to plan for </a:t>
            </a:r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further teaching and assessment.</a:t>
            </a:r>
          </a:p>
          <a:p>
            <a:pPr algn="ctr"/>
            <a:r>
              <a:rPr lang="en-GB" sz="2800" b="1" dirty="0" smtClean="0"/>
              <a:t>We could design: </a:t>
            </a:r>
          </a:p>
          <a:p>
            <a:pPr algn="ctr"/>
            <a:r>
              <a:rPr lang="en-GB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Formal</a:t>
            </a: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observations, test, examinations</a:t>
            </a:r>
          </a:p>
          <a:p>
            <a:pPr algn="ctr"/>
            <a:r>
              <a:rPr lang="en-GB" sz="2800" b="1" dirty="0" smtClean="0"/>
              <a:t>Informal</a:t>
            </a:r>
            <a:r>
              <a:rPr lang="en-GB" sz="2800" dirty="0" smtClean="0"/>
              <a:t> – oral questioning  or quizzes</a:t>
            </a:r>
          </a:p>
          <a:p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Assessment planning must be 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SMART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3556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n-GB" sz="4900" b="1" dirty="0" smtClean="0"/>
              <a:t/>
            </a:r>
            <a:br>
              <a:rPr lang="en-GB" sz="4900" b="1" dirty="0" smtClean="0"/>
            </a:br>
            <a:r>
              <a:rPr lang="en-GB" sz="4900" b="1" dirty="0" smtClean="0"/>
              <a:t>Assessment </a:t>
            </a:r>
            <a:r>
              <a:rPr lang="en-GB" sz="4900" b="1" dirty="0"/>
              <a:t>requires two things: evidence &amp; standards. </a:t>
            </a:r>
            <a:r>
              <a:rPr lang="en-GB" dirty="0"/>
              <a:t/>
            </a:r>
            <a:br>
              <a:rPr lang="en-GB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248471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/>
              <a:t>Evidence: -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sz="2800" i="1" dirty="0" smtClean="0"/>
              <a:t>for </a:t>
            </a:r>
            <a:r>
              <a:rPr lang="en-GB" sz="2800" i="1" dirty="0"/>
              <a:t>example traditional exams – project based work, worksheets</a:t>
            </a:r>
            <a:r>
              <a:rPr lang="en-GB" sz="2800" dirty="0"/>
              <a:t>.</a:t>
            </a:r>
          </a:p>
          <a:p>
            <a:r>
              <a:rPr lang="en-GB" b="1" dirty="0"/>
              <a:t>Standard:-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b="1" dirty="0"/>
              <a:t>A</a:t>
            </a:r>
            <a:r>
              <a:rPr lang="en-GB" b="1" dirty="0" smtClean="0"/>
              <a:t>bsolute </a:t>
            </a:r>
            <a:r>
              <a:rPr lang="en-GB" b="1" dirty="0"/>
              <a:t>criterion</a:t>
            </a:r>
            <a:r>
              <a:rPr lang="en-GB" dirty="0"/>
              <a:t> - </a:t>
            </a:r>
            <a:r>
              <a:rPr lang="en-GB" sz="3000" i="1" dirty="0"/>
              <a:t>can this person add 1+2</a:t>
            </a:r>
          </a:p>
          <a:p>
            <a:r>
              <a:rPr lang="en-GB" b="1" dirty="0"/>
              <a:t>Performance relative</a:t>
            </a:r>
            <a:r>
              <a:rPr lang="en-GB" dirty="0"/>
              <a:t> -  </a:t>
            </a:r>
            <a:r>
              <a:rPr lang="en-GB" sz="3000" i="1" dirty="0"/>
              <a:t>How does this person compare with others in the group/cohorts  </a:t>
            </a:r>
            <a:endParaRPr lang="en-GB" sz="3000" i="1" dirty="0" smtClean="0"/>
          </a:p>
          <a:p>
            <a:r>
              <a:rPr lang="en-GB" b="1" dirty="0" smtClean="0"/>
              <a:t>Previous </a:t>
            </a:r>
            <a:r>
              <a:rPr lang="en-GB" b="1" dirty="0"/>
              <a:t>performance.</a:t>
            </a:r>
            <a:r>
              <a:rPr lang="en-GB" dirty="0"/>
              <a:t> – </a:t>
            </a:r>
            <a:r>
              <a:rPr lang="en-GB" sz="3000" i="1" dirty="0"/>
              <a:t>can this person achieve on this course and do better than </a:t>
            </a:r>
            <a:r>
              <a:rPr lang="en-GB" sz="3000" i="1" dirty="0" smtClean="0"/>
              <a:t>when they </a:t>
            </a:r>
            <a:r>
              <a:rPr lang="en-GB" sz="3000" i="1" dirty="0"/>
              <a:t>started. </a:t>
            </a:r>
            <a:r>
              <a:rPr lang="en-GB" dirty="0"/>
              <a:t>	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0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Why , when and what do we assess?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2734181"/>
            <a:ext cx="864097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WHY?</a:t>
            </a:r>
            <a:endParaRPr lang="en-GB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04146" y="4893094"/>
            <a:ext cx="936104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WHAT</a:t>
            </a:r>
            <a:endParaRPr lang="en-GB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71864" y="4815725"/>
            <a:ext cx="1512168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PURPOSE</a:t>
            </a:r>
            <a:endParaRPr lang="en-GB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58885" y="1845438"/>
            <a:ext cx="1739889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to diagnose their learning needs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3303568"/>
            <a:ext cx="216024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to select  them for the next educational stage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1734383"/>
            <a:ext cx="2088232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to certificate their achievements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366071" y="2549992"/>
            <a:ext cx="576063" cy="168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1" idx="2"/>
          </p:cNvCxnSpPr>
          <p:nvPr/>
        </p:nvCxnSpPr>
        <p:spPr>
          <a:xfrm flipH="1" flipV="1">
            <a:off x="1295636" y="2380714"/>
            <a:ext cx="324036" cy="3380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 flipH="1">
            <a:off x="2051720" y="3134291"/>
            <a:ext cx="1" cy="169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04146" y="5803580"/>
            <a:ext cx="1639738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underpinning knowledge</a:t>
            </a:r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52466" y="5602750"/>
            <a:ext cx="136762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competence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88893" y="4965764"/>
            <a:ext cx="125645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key skills</a:t>
            </a:r>
            <a:endParaRPr lang="en-GB" dirty="0"/>
          </a:p>
        </p:txBody>
      </p:sp>
      <p:cxnSp>
        <p:nvCxnSpPr>
          <p:cNvPr id="23" name="Straight Arrow Connector 22"/>
          <p:cNvCxnSpPr>
            <a:stCxn id="5" idx="1"/>
            <a:endCxn id="21" idx="3"/>
          </p:cNvCxnSpPr>
          <p:nvPr/>
        </p:nvCxnSpPr>
        <p:spPr>
          <a:xfrm flipH="1">
            <a:off x="1545348" y="5093149"/>
            <a:ext cx="258798" cy="572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1545348" y="5231907"/>
            <a:ext cx="367105" cy="370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431013" y="5260648"/>
            <a:ext cx="511121" cy="5706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492738" y="2691684"/>
            <a:ext cx="1368152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WHEN</a:t>
            </a:r>
            <a:endParaRPr lang="en-GB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417282" y="1807486"/>
            <a:ext cx="237626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initial assessment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6395900" y="3278659"/>
            <a:ext cx="237626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formative  and plenary assessment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4818434" y="2374300"/>
            <a:ext cx="237626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s</a:t>
            </a:r>
            <a:r>
              <a:rPr lang="en-GB" dirty="0" smtClean="0"/>
              <a:t>ummative assessment</a:t>
            </a:r>
            <a:endParaRPr lang="en-GB" dirty="0"/>
          </a:p>
        </p:txBody>
      </p:sp>
      <p:cxnSp>
        <p:nvCxnSpPr>
          <p:cNvPr id="34" name="Straight Arrow Connector 33"/>
          <p:cNvCxnSpPr>
            <a:endCxn id="29" idx="2"/>
          </p:cNvCxnSpPr>
          <p:nvPr/>
        </p:nvCxnSpPr>
        <p:spPr>
          <a:xfrm flipH="1" flipV="1">
            <a:off x="7605414" y="2176818"/>
            <a:ext cx="154918" cy="514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8" idx="1"/>
          </p:cNvCxnSpPr>
          <p:nvPr/>
        </p:nvCxnSpPr>
        <p:spPr>
          <a:xfrm flipH="1" flipV="1">
            <a:off x="7097030" y="2768768"/>
            <a:ext cx="395708" cy="1229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8" idx="2"/>
          </p:cNvCxnSpPr>
          <p:nvPr/>
        </p:nvCxnSpPr>
        <p:spPr>
          <a:xfrm>
            <a:off x="8176814" y="3091794"/>
            <a:ext cx="0" cy="1868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283217" y="4068633"/>
            <a:ext cx="237626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encourage, motive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3615816" y="3998655"/>
            <a:ext cx="237626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p</a:t>
            </a:r>
            <a:r>
              <a:rPr lang="en-GB" dirty="0" smtClean="0"/>
              <a:t>romote deep  learning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3443884" y="4596230"/>
            <a:ext cx="237626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  <a:r>
              <a:rPr lang="en-GB" dirty="0" smtClean="0"/>
              <a:t>evelop,  measure and evidence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3892417" y="5529580"/>
            <a:ext cx="1823061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Opportunity for feedback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5831751" y="5852745"/>
            <a:ext cx="117101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enable autonomy </a:t>
            </a:r>
            <a:endParaRPr lang="en-GB" dirty="0"/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6439872" y="4373167"/>
            <a:ext cx="12924" cy="456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5716828" y="4291488"/>
            <a:ext cx="389275" cy="524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6" idx="1"/>
          </p:cNvCxnSpPr>
          <p:nvPr/>
        </p:nvCxnSpPr>
        <p:spPr>
          <a:xfrm flipH="1">
            <a:off x="5613642" y="5015780"/>
            <a:ext cx="458222" cy="14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53" idx="0"/>
          </p:cNvCxnSpPr>
          <p:nvPr/>
        </p:nvCxnSpPr>
        <p:spPr>
          <a:xfrm flipH="1">
            <a:off x="6417258" y="5242561"/>
            <a:ext cx="24" cy="610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5715478" y="5215835"/>
            <a:ext cx="390626" cy="378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471349" y="5602478"/>
            <a:ext cx="1171014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Evaluation and reflection</a:t>
            </a:r>
            <a:endParaRPr lang="en-GB" dirty="0"/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7036164" y="5187776"/>
            <a:ext cx="466936" cy="498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7828263" y="4758670"/>
            <a:ext cx="117101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i</a:t>
            </a:r>
            <a:r>
              <a:rPr lang="en-GB" dirty="0" smtClean="0"/>
              <a:t>mprove learning </a:t>
            </a:r>
            <a:endParaRPr lang="en-GB" dirty="0"/>
          </a:p>
        </p:txBody>
      </p:sp>
      <p:cxnSp>
        <p:nvCxnSpPr>
          <p:cNvPr id="107" name="Straight Arrow Connector 106"/>
          <p:cNvCxnSpPr>
            <a:stCxn id="6" idx="3"/>
            <a:endCxn id="105" idx="1"/>
          </p:cNvCxnSpPr>
          <p:nvPr/>
        </p:nvCxnSpPr>
        <p:spPr>
          <a:xfrm>
            <a:off x="7584032" y="5015780"/>
            <a:ext cx="244231" cy="66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57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9" grpId="0" animBg="1"/>
      <p:bldP spid="20" grpId="0" animBg="1"/>
      <p:bldP spid="21" grpId="0" animBg="1"/>
      <p:bldP spid="28" grpId="0" animBg="1"/>
      <p:bldP spid="29" grpId="0" animBg="1"/>
      <p:bldP spid="30" grpId="0" animBg="1"/>
      <p:bldP spid="32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86" grpId="0" animBg="1"/>
      <p:bldP spid="10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Value &amp; Quality of Assessment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r>
              <a:rPr lang="en-GB" sz="3900" b="1" dirty="0" smtClean="0"/>
              <a:t>Valid, reliable and transparent:</a:t>
            </a:r>
          </a:p>
          <a:p>
            <a:pPr>
              <a:lnSpc>
                <a:spcPct val="110000"/>
              </a:lnSpc>
              <a:spcAft>
                <a:spcPts val="50"/>
              </a:spcAft>
            </a:pPr>
            <a:r>
              <a:rPr lang="en-GB" dirty="0" smtClean="0"/>
              <a:t>Measuring that which we really intend to measure. What can the student actually do with the knowledge they have gained.</a:t>
            </a:r>
          </a:p>
          <a:p>
            <a:r>
              <a:rPr lang="en-GB" b="1" dirty="0" smtClean="0"/>
              <a:t>Assessments must be fair and consistent. All work should be assessed at the same standards.</a:t>
            </a:r>
          </a:p>
          <a:p>
            <a:r>
              <a:rPr lang="en-GB" dirty="0" smtClean="0"/>
              <a:t>There should be no hidden agendas. The students should know what </a:t>
            </a:r>
            <a:r>
              <a:rPr lang="en-GB" dirty="0" smtClean="0"/>
              <a:t>are the aims and </a:t>
            </a:r>
            <a:r>
              <a:rPr lang="en-GB" dirty="0" smtClean="0"/>
              <a:t>where the goals post are. </a:t>
            </a:r>
          </a:p>
          <a:p>
            <a:r>
              <a:rPr lang="en-GB" b="1" dirty="0" smtClean="0"/>
              <a:t>External viewers should see clear links between intended outcomes and assessment criteria.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47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448742"/>
              </p:ext>
            </p:extLst>
          </p:nvPr>
        </p:nvGraphicFramePr>
        <p:xfrm>
          <a:off x="389112" y="260648"/>
          <a:ext cx="8568954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8"/>
                <a:gridCol w="2856318"/>
                <a:gridCol w="2856318"/>
              </a:tblGrid>
              <a:tr h="44206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WHAT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WHY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HOW</a:t>
                      </a:r>
                      <a:endParaRPr lang="en-GB" sz="2400" dirty="0"/>
                    </a:p>
                  </a:txBody>
                  <a:tcPr/>
                </a:tc>
              </a:tr>
              <a:tr h="5304832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9112" y="764704"/>
            <a:ext cx="2814736" cy="57554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600" b="1" dirty="0"/>
              <a:t>What does a student already know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/>
              <a:t>What knowledge has our student acquired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b="1" dirty="0" smtClean="0"/>
              <a:t>How </a:t>
            </a:r>
            <a:r>
              <a:rPr lang="en-GB" sz="1600" b="1" dirty="0"/>
              <a:t>does a student apply this knowledge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schemeClr val="dk1"/>
                </a:solidFill>
              </a:rPr>
              <a:t>Can the student put into practise the information and data processed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/>
              <a:t>Has the student worked co operatively with other students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b="1" dirty="0"/>
              <a:t>The students innovation and creativity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/>
              <a:t>Has the student develop the oral skills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/>
              <a:t>How well did they interact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>
                <a:solidFill>
                  <a:schemeClr val="dk1"/>
                </a:solidFill>
              </a:rPr>
              <a:t>How data and information has been processed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1600" b="1" dirty="0"/>
              <a:t>How effective was the </a:t>
            </a:r>
            <a:r>
              <a:rPr lang="en-GB" sz="1600" b="1" dirty="0" smtClean="0"/>
              <a:t>learning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1600" b="1" dirty="0"/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733927"/>
            <a:ext cx="2880320" cy="57554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1600" b="1" dirty="0"/>
              <a:t>Determine fitness for entry onto the  course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/>
              <a:t>We need to measure and record learning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/>
              <a:t>Promote deep learning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/>
              <a:t>Motivate students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/>
              <a:t>Provide students with opportunity  for  informed choices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/>
              <a:t>Develop and encourage active learning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/>
              <a:t>Encourage students to take  responsibility for their own learning.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1600" b="1" dirty="0">
                <a:solidFill>
                  <a:schemeClr val="dk1"/>
                </a:solidFill>
              </a:rPr>
              <a:t>To help students to learn from their mistakes or difficulties.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/>
              <a:t>Provide accurate statistics for our organisations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1600" b="1" dirty="0"/>
              <a:t>Reflect and evaluate our own teaching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1600" dirty="0"/>
              <a:t>Develop our lessons</a:t>
            </a:r>
            <a:r>
              <a:rPr lang="en-GB" sz="16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1600" b="1" dirty="0">
                <a:solidFill>
                  <a:schemeClr val="dk1"/>
                </a:solidFill>
              </a:rPr>
              <a:t>To guide </a:t>
            </a:r>
            <a:r>
              <a:rPr lang="en-GB" sz="1600" b="1" dirty="0" smtClean="0">
                <a:solidFill>
                  <a:schemeClr val="dk1"/>
                </a:solidFill>
              </a:rPr>
              <a:t>improvement</a:t>
            </a:r>
            <a:r>
              <a:rPr lang="en-GB" sz="1600" b="1" dirty="0">
                <a:solidFill>
                  <a:schemeClr val="dk1"/>
                </a:solidFill>
              </a:rPr>
              <a:t>. 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84168" y="764704"/>
            <a:ext cx="2880320" cy="57554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600" b="1" dirty="0" smtClean="0"/>
              <a:t>Diagnostics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Medium – video / audio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ICT – Presentations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Essays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b="1" dirty="0" smtClean="0"/>
              <a:t>Feedback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b="1" dirty="0" smtClean="0"/>
              <a:t>Reviews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1:1 discussions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Q&amp;A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b="1" dirty="0" smtClean="0"/>
              <a:t>Plenary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Worksheets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Group </a:t>
            </a:r>
            <a:r>
              <a:rPr lang="en-GB" sz="1600" dirty="0" smtClean="0"/>
              <a:t>work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Peer work</a:t>
            </a:r>
            <a:endParaRPr lang="en-GB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Performance assessment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Quiz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b="1" dirty="0" smtClean="0"/>
              <a:t>Final exams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Mid term papers</a:t>
            </a:r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sz="1600" dirty="0" smtClean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840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Bibliography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Gravells</a:t>
            </a:r>
            <a:r>
              <a:rPr lang="en-GB" dirty="0" smtClean="0"/>
              <a:t> A &amp; Simpson S (2010) </a:t>
            </a:r>
            <a:r>
              <a:rPr lang="en-GB" i="1" dirty="0" smtClean="0"/>
              <a:t>‘Planning and enabling learning’</a:t>
            </a:r>
          </a:p>
          <a:p>
            <a:r>
              <a:rPr lang="en-GB" dirty="0" err="1" smtClean="0"/>
              <a:t>Gray</a:t>
            </a:r>
            <a:r>
              <a:rPr lang="en-GB" dirty="0" smtClean="0"/>
              <a:t>, Griffin &amp; </a:t>
            </a:r>
            <a:r>
              <a:rPr lang="en-GB" dirty="0" err="1" smtClean="0"/>
              <a:t>Nasta</a:t>
            </a:r>
            <a:r>
              <a:rPr lang="en-GB" dirty="0" smtClean="0"/>
              <a:t> ( 2000) </a:t>
            </a:r>
            <a:r>
              <a:rPr lang="en-GB" i="1" dirty="0" smtClean="0"/>
              <a:t>‘Training to teach’</a:t>
            </a:r>
          </a:p>
          <a:p>
            <a:r>
              <a:rPr lang="en-GB" dirty="0" smtClean="0"/>
              <a:t>Petty G( 2001)</a:t>
            </a:r>
            <a:r>
              <a:rPr lang="en-GB" i="1" dirty="0" smtClean="0"/>
              <a:t>‘Teaching Today’</a:t>
            </a:r>
          </a:p>
          <a:p>
            <a:r>
              <a:rPr lang="en-GB" dirty="0" smtClean="0"/>
              <a:t>Race P (2003</a:t>
            </a:r>
            <a:r>
              <a:rPr lang="en-GB" dirty="0"/>
              <a:t>)</a:t>
            </a:r>
            <a:r>
              <a:rPr lang="en-GB" i="1" dirty="0"/>
              <a:t> ‘Designing assessment to improve learning’</a:t>
            </a:r>
          </a:p>
          <a:p>
            <a:r>
              <a:rPr lang="en-GB" dirty="0" smtClean="0"/>
              <a:t>Rogers A (2002) </a:t>
            </a:r>
            <a:r>
              <a:rPr lang="en-GB" i="1" dirty="0" smtClean="0"/>
              <a:t>‘Teaching Adults’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12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593</Words>
  <Application>Microsoft Office PowerPoint</Application>
  <PresentationFormat>On-screen Show (4:3)</PresentationFormat>
  <Paragraphs>128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Designing Assessment Methods</vt:lpstr>
      <vt:lpstr>  What our intentions as teachers?  </vt:lpstr>
      <vt:lpstr>To improve learning</vt:lpstr>
      <vt:lpstr>Assessment</vt:lpstr>
      <vt:lpstr> Assessment requires two things: evidence &amp; standards.  </vt:lpstr>
      <vt:lpstr>Why , when and what do we assess?</vt:lpstr>
      <vt:lpstr>Value &amp; Quality of Assessment</vt:lpstr>
      <vt:lpstr>PowerPoint Presentation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Assessment Methods</dc:title>
  <dc:creator>pickle</dc:creator>
  <cp:lastModifiedBy>pickle</cp:lastModifiedBy>
  <cp:revision>42</cp:revision>
  <dcterms:created xsi:type="dcterms:W3CDTF">2013-03-20T20:33:56Z</dcterms:created>
  <dcterms:modified xsi:type="dcterms:W3CDTF">2013-03-24T14:36:13Z</dcterms:modified>
</cp:coreProperties>
</file>