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realtraining.co.uk/downloads/educational_testing.pdf" TargetMode="External"/><Relationship Id="rId2" Type="http://schemas.openxmlformats.org/officeDocument/2006/relationships/hyperlink" Target="http://phil-race.co.uk/" TargetMode="External"/><Relationship Id="rId1" Type="http://schemas.openxmlformats.org/officeDocument/2006/relationships/slideLayout" Target="../slideLayouts/slideLayout2.xml"/><Relationship Id="rId5" Type="http://schemas.openxmlformats.org/officeDocument/2006/relationships/hyperlink" Target="http://www.teachfind.com/qcda/teacher-assessment-qcda" TargetMode="External"/><Relationship Id="rId4" Type="http://schemas.openxmlformats.org/officeDocument/2006/relationships/hyperlink" Target="http://www.hr-guide.com/data/G365.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Administering Assessment</a:t>
            </a:r>
            <a:endParaRPr lang="en-GB" dirty="0"/>
          </a:p>
        </p:txBody>
      </p:sp>
      <p:sp>
        <p:nvSpPr>
          <p:cNvPr id="3" name="Subtitle 2"/>
          <p:cNvSpPr>
            <a:spLocks noGrp="1"/>
          </p:cNvSpPr>
          <p:nvPr>
            <p:ph type="subTitle" idx="1"/>
          </p:nvPr>
        </p:nvSpPr>
        <p:spPr/>
        <p:txBody>
          <a:bodyPr/>
          <a:lstStyle/>
          <a:p>
            <a:r>
              <a:rPr lang="en-GB" dirty="0" smtClean="0"/>
              <a:t>Janet Annetts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82000" cy="3886200"/>
          </a:xfrm>
        </p:spPr>
        <p:txBody>
          <a:bodyPr>
            <a:normAutofit/>
          </a:bodyPr>
          <a:lstStyle/>
          <a:p>
            <a:r>
              <a:rPr lang="en-GB" dirty="0" smtClean="0"/>
              <a:t>What does </a:t>
            </a:r>
            <a:br>
              <a:rPr lang="en-GB" dirty="0" smtClean="0"/>
            </a:br>
            <a:r>
              <a:rPr lang="en-GB" dirty="0" smtClean="0"/>
              <a:t>“</a:t>
            </a:r>
            <a:r>
              <a:rPr lang="en-GB" dirty="0" smtClean="0">
                <a:solidFill>
                  <a:srgbClr val="00B050"/>
                </a:solidFill>
              </a:rPr>
              <a:t>Administering Assessment</a:t>
            </a:r>
            <a:r>
              <a:rPr lang="en-GB" dirty="0" smtClean="0"/>
              <a:t>” </a:t>
            </a:r>
            <a:br>
              <a:rPr lang="en-GB" dirty="0" smtClean="0"/>
            </a:br>
            <a:r>
              <a:rPr lang="en-GB" dirty="0" smtClean="0"/>
              <a:t>mean to you?</a:t>
            </a:r>
            <a:endParaRPr lang="en-GB" dirty="0"/>
          </a:p>
        </p:txBody>
      </p:sp>
      <p:sp>
        <p:nvSpPr>
          <p:cNvPr id="5" name="TextBox 4"/>
          <p:cNvSpPr txBox="1"/>
          <p:nvPr/>
        </p:nvSpPr>
        <p:spPr>
          <a:xfrm>
            <a:off x="1447800" y="4572000"/>
            <a:ext cx="6400800" cy="923330"/>
          </a:xfrm>
          <a:prstGeom prst="rect">
            <a:avLst/>
          </a:prstGeom>
          <a:noFill/>
        </p:spPr>
        <p:txBody>
          <a:bodyPr wrap="square" rtlCol="0">
            <a:spAutoFit/>
          </a:bodyPr>
          <a:lstStyle/>
          <a:p>
            <a:r>
              <a:rPr lang="en-GB" i="1" dirty="0" smtClean="0"/>
              <a:t>Each person think of one aspect of administering an assessment – whether a formal exam / informal judgement / formative assessment / summative / </a:t>
            </a:r>
            <a:r>
              <a:rPr lang="en-GB" i="1" dirty="0" err="1" smtClean="0"/>
              <a:t>ispative</a:t>
            </a:r>
            <a:r>
              <a:rPr lang="en-GB" i="1" dirty="0" smtClean="0"/>
              <a:t> / initial interview ...</a:t>
            </a:r>
            <a:endParaRPr lang="en-GB"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066800"/>
          </a:xfrm>
        </p:spPr>
        <p:txBody>
          <a:bodyPr>
            <a:normAutofit/>
          </a:bodyPr>
          <a:lstStyle/>
          <a:p>
            <a:r>
              <a:rPr lang="en-GB" dirty="0" smtClean="0"/>
              <a:t>Administering Assessment</a:t>
            </a:r>
            <a:endParaRPr lang="en-GB" dirty="0"/>
          </a:p>
        </p:txBody>
      </p:sp>
      <p:sp>
        <p:nvSpPr>
          <p:cNvPr id="3" name="Content Placeholder 2"/>
          <p:cNvSpPr>
            <a:spLocks noGrp="1"/>
          </p:cNvSpPr>
          <p:nvPr>
            <p:ph idx="1"/>
          </p:nvPr>
        </p:nvSpPr>
        <p:spPr>
          <a:xfrm>
            <a:off x="457200" y="1600200"/>
            <a:ext cx="8229600" cy="4876800"/>
          </a:xfrm>
        </p:spPr>
        <p:txBody>
          <a:bodyPr>
            <a:normAutofit/>
          </a:bodyPr>
          <a:lstStyle/>
          <a:p>
            <a:r>
              <a:rPr lang="en-GB" dirty="0" smtClean="0"/>
              <a:t>Ensuring Adequate Preparation of</a:t>
            </a:r>
          </a:p>
          <a:p>
            <a:pPr lvl="1"/>
            <a:r>
              <a:rPr lang="en-GB" dirty="0" smtClean="0"/>
              <a:t>The administrator </a:t>
            </a:r>
            <a:r>
              <a:rPr lang="en-GB" dirty="0" smtClean="0">
                <a:solidFill>
                  <a:srgbClr val="00B050"/>
                </a:solidFill>
              </a:rPr>
              <a:t>(do you need a course?)</a:t>
            </a:r>
          </a:p>
          <a:p>
            <a:pPr lvl="1"/>
            <a:r>
              <a:rPr lang="en-GB" dirty="0" smtClean="0"/>
              <a:t>The student </a:t>
            </a:r>
            <a:r>
              <a:rPr lang="en-GB" dirty="0" smtClean="0">
                <a:solidFill>
                  <a:srgbClr val="00B050"/>
                </a:solidFill>
              </a:rPr>
              <a:t>(knowing what they should do)</a:t>
            </a:r>
          </a:p>
          <a:p>
            <a:pPr lvl="1"/>
            <a:r>
              <a:rPr lang="en-GB" dirty="0" smtClean="0"/>
              <a:t>The room / equipment / test materials etc</a:t>
            </a:r>
          </a:p>
          <a:p>
            <a:r>
              <a:rPr lang="en-GB" dirty="0" smtClean="0"/>
              <a:t>Doing it correctly according to the manual’s requirements to ensure reliable, valid and accurate results</a:t>
            </a:r>
          </a:p>
          <a:p>
            <a:r>
              <a:rPr lang="en-GB" dirty="0" smtClean="0"/>
              <a:t>Correctly scoring tests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Administering Assessment</a:t>
            </a:r>
            <a:endParaRPr lang="en-GB" dirty="0"/>
          </a:p>
        </p:txBody>
      </p:sp>
      <p:sp>
        <p:nvSpPr>
          <p:cNvPr id="3" name="Content Placeholder 2"/>
          <p:cNvSpPr>
            <a:spLocks noGrp="1"/>
          </p:cNvSpPr>
          <p:nvPr>
            <p:ph idx="1"/>
          </p:nvPr>
        </p:nvSpPr>
        <p:spPr/>
        <p:txBody>
          <a:bodyPr/>
          <a:lstStyle/>
          <a:p>
            <a:r>
              <a:rPr lang="en-GB" dirty="0" smtClean="0"/>
              <a:t>Security of test materials - responsibility</a:t>
            </a:r>
          </a:p>
          <a:p>
            <a:r>
              <a:rPr lang="en-GB" dirty="0" smtClean="0"/>
              <a:t>The Test Area</a:t>
            </a:r>
          </a:p>
          <a:p>
            <a:r>
              <a:rPr lang="en-GB" dirty="0" smtClean="0"/>
              <a:t>Student support – Access Arrangements</a:t>
            </a:r>
          </a:p>
          <a:p>
            <a:r>
              <a:rPr lang="en-GB" dirty="0" smtClean="0"/>
              <a:t>Starting the test – managing</a:t>
            </a:r>
          </a:p>
          <a:p>
            <a:r>
              <a:rPr lang="en-GB" dirty="0" smtClean="0"/>
              <a:t>Preventing cheating</a:t>
            </a:r>
          </a:p>
          <a:p>
            <a:r>
              <a:rPr lang="en-GB" dirty="0" smtClean="0"/>
              <a:t>Ending the test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Practical Application of </a:t>
            </a:r>
            <a:br>
              <a:rPr lang="en-GB" dirty="0" smtClean="0"/>
            </a:br>
            <a:r>
              <a:rPr lang="en-GB" dirty="0" smtClean="0"/>
              <a:t>Administration of Assessment</a:t>
            </a:r>
            <a:endParaRPr lang="en-GB" dirty="0"/>
          </a:p>
        </p:txBody>
      </p:sp>
      <p:sp>
        <p:nvSpPr>
          <p:cNvPr id="3" name="TextBox 2"/>
          <p:cNvSpPr txBox="1"/>
          <p:nvPr/>
        </p:nvSpPr>
        <p:spPr>
          <a:xfrm>
            <a:off x="914400" y="1502688"/>
            <a:ext cx="7391400" cy="5078313"/>
          </a:xfrm>
          <a:prstGeom prst="rect">
            <a:avLst/>
          </a:prstGeom>
          <a:noFill/>
        </p:spPr>
        <p:txBody>
          <a:bodyPr wrap="square" rtlCol="0">
            <a:spAutoFit/>
          </a:bodyPr>
          <a:lstStyle/>
          <a:p>
            <a:r>
              <a:rPr lang="en-GB" b="1" dirty="0" smtClean="0"/>
              <a:t>Making criteria clear</a:t>
            </a:r>
          </a:p>
          <a:p>
            <a:pPr lvl="0">
              <a:buFont typeface="Arial" pitchFamily="34" charset="0"/>
              <a:buChar char="•"/>
            </a:pPr>
            <a:r>
              <a:rPr lang="en-GB" dirty="0" smtClean="0"/>
              <a:t>“Don’t </a:t>
            </a:r>
            <a:r>
              <a:rPr lang="en-GB" dirty="0" smtClean="0"/>
              <a:t>just publish the assessment criteria in student handbooks or on relevant websites. Bring the benefits of tone of voice, body language, and eye contact to bear upon the clarity of the marking criteria. </a:t>
            </a:r>
            <a:r>
              <a:rPr lang="en-GB" b="1" dirty="0" smtClean="0">
                <a:solidFill>
                  <a:srgbClr val="00B050"/>
                </a:solidFill>
              </a:rPr>
              <a:t>Explain them in lectures and tutorials, face-to-face with students.</a:t>
            </a:r>
            <a:r>
              <a:rPr lang="en-GB" dirty="0" smtClean="0"/>
              <a:t> Ask students to ask you questions about how the marking criteria work in practice.</a:t>
            </a:r>
          </a:p>
          <a:p>
            <a:pPr lvl="0">
              <a:buFont typeface="Arial" pitchFamily="34" charset="0"/>
              <a:buChar char="•"/>
            </a:pPr>
            <a:r>
              <a:rPr lang="en-GB" b="1" dirty="0" smtClean="0">
                <a:solidFill>
                  <a:srgbClr val="00B050"/>
                </a:solidFill>
              </a:rPr>
              <a:t>Give students the chance to apply marking criteria. </a:t>
            </a:r>
            <a:r>
              <a:rPr lang="en-GB" dirty="0" smtClean="0"/>
              <a:t>For example, get them to mark some past work in a whole-group setting such as a lecture, using the criteria, before setting out to do some similar coursework, or before they get into revising for related exam questions. In practice, students only </a:t>
            </a:r>
            <a:r>
              <a:rPr lang="en-GB" i="1" dirty="0" smtClean="0"/>
              <a:t>really</a:t>
            </a:r>
            <a:r>
              <a:rPr lang="en-GB" dirty="0" smtClean="0"/>
              <a:t> know what marking criteria mean when they have tried to make judgements themselves using the criteria. </a:t>
            </a:r>
          </a:p>
          <a:p>
            <a:pPr lvl="0">
              <a:buFont typeface="Arial" pitchFamily="34" charset="0"/>
              <a:buChar char="•"/>
            </a:pPr>
            <a:r>
              <a:rPr lang="en-GB" b="1" dirty="0" smtClean="0">
                <a:solidFill>
                  <a:srgbClr val="00B050"/>
                </a:solidFill>
              </a:rPr>
              <a:t>Get students to self-assess their own coursework</a:t>
            </a:r>
            <a:r>
              <a:rPr lang="en-GB" dirty="0" smtClean="0"/>
              <a:t> at the point at which they submit it for marking, using the same criteria as will be used for tutor assessment of the work. Then give them feedback about how well their self-assessment has worked in practice, and guidance about particular criteria where there was a gap between the self-assessment and tutor assessment</a:t>
            </a:r>
            <a:r>
              <a:rPr lang="en-GB" dirty="0" smtClean="0"/>
              <a:t>.” </a:t>
            </a:r>
          </a:p>
          <a:p>
            <a:pPr lvl="0"/>
            <a:r>
              <a:rPr lang="en-GB" dirty="0" smtClean="0">
                <a:solidFill>
                  <a:srgbClr val="0070C0"/>
                </a:solidFill>
              </a:rPr>
              <a:t>from </a:t>
            </a:r>
            <a:r>
              <a:rPr lang="en-GB" b="1" i="1" dirty="0" smtClean="0">
                <a:solidFill>
                  <a:srgbClr val="0070C0"/>
                </a:solidFill>
              </a:rPr>
              <a:t>Making </a:t>
            </a:r>
            <a:r>
              <a:rPr lang="en-GB" b="1" i="1" dirty="0" smtClean="0">
                <a:solidFill>
                  <a:srgbClr val="0070C0"/>
                </a:solidFill>
              </a:rPr>
              <a:t>Teaching </a:t>
            </a:r>
            <a:r>
              <a:rPr lang="en-GB" b="1" i="1" dirty="0" smtClean="0">
                <a:solidFill>
                  <a:srgbClr val="0070C0"/>
                </a:solidFill>
              </a:rPr>
              <a:t>Work</a:t>
            </a:r>
            <a:r>
              <a:rPr lang="en-GB" b="1" dirty="0" smtClean="0">
                <a:solidFill>
                  <a:srgbClr val="0070C0"/>
                </a:solidFill>
              </a:rPr>
              <a:t> </a:t>
            </a:r>
            <a:r>
              <a:rPr lang="en-GB" dirty="0" smtClean="0">
                <a:solidFill>
                  <a:srgbClr val="0070C0"/>
                </a:solidFill>
              </a:rPr>
              <a:t>by Phil </a:t>
            </a:r>
            <a:r>
              <a:rPr lang="en-GB" dirty="0" smtClean="0">
                <a:solidFill>
                  <a:srgbClr val="0070C0"/>
                </a:solidFill>
              </a:rPr>
              <a:t>Race and Ruth Pickford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Practical Application of </a:t>
            </a:r>
            <a:br>
              <a:rPr lang="en-GB" dirty="0" smtClean="0"/>
            </a:br>
            <a:r>
              <a:rPr lang="en-GB" dirty="0" smtClean="0"/>
              <a:t>Administration of Assessment</a:t>
            </a:r>
            <a:endParaRPr lang="en-GB" dirty="0"/>
          </a:p>
        </p:txBody>
      </p:sp>
      <p:sp>
        <p:nvSpPr>
          <p:cNvPr id="3" name="TextBox 2"/>
          <p:cNvSpPr txBox="1"/>
          <p:nvPr/>
        </p:nvSpPr>
        <p:spPr>
          <a:xfrm>
            <a:off x="914400" y="1828800"/>
            <a:ext cx="7391400" cy="3693319"/>
          </a:xfrm>
          <a:prstGeom prst="rect">
            <a:avLst/>
          </a:prstGeom>
          <a:noFill/>
        </p:spPr>
        <p:txBody>
          <a:bodyPr wrap="square" rtlCol="0">
            <a:spAutoFit/>
          </a:bodyPr>
          <a:lstStyle/>
          <a:p>
            <a:r>
              <a:rPr lang="en-GB" b="1" dirty="0" smtClean="0"/>
              <a:t>Making it Fair</a:t>
            </a:r>
          </a:p>
          <a:p>
            <a:endParaRPr lang="en-GB" b="1" dirty="0" smtClean="0"/>
          </a:p>
          <a:p>
            <a:pPr lvl="0"/>
            <a:r>
              <a:rPr lang="en-GB" dirty="0" smtClean="0"/>
              <a:t>“</a:t>
            </a:r>
            <a:r>
              <a:rPr lang="en-GB" b="1" dirty="0" smtClean="0">
                <a:solidFill>
                  <a:srgbClr val="00B050"/>
                </a:solidFill>
              </a:rPr>
              <a:t>Explain to your students the efforts which go into making assessment arrangements and marking as fair as possible.</a:t>
            </a:r>
            <a:r>
              <a:rPr lang="en-GB" dirty="0" smtClean="0"/>
              <a:t> Explain that draft exam questions (for example) are discussed by committees or assessment boards and refined and clarified before being set to students. </a:t>
            </a:r>
            <a:r>
              <a:rPr lang="en-GB" b="1" dirty="0" smtClean="0">
                <a:solidFill>
                  <a:srgbClr val="00B050"/>
                </a:solidFill>
              </a:rPr>
              <a:t>Explain the role of external examiners or moderators</a:t>
            </a:r>
            <a:r>
              <a:rPr lang="en-GB" dirty="0" smtClean="0"/>
              <a:t>, in getting the questions right beyond doubt before students meet the questions. A lot of work goes on behind the scenes in making assessment fair, but students often have no idea about how much is done to the questions and marking schemes before they meet the questions</a:t>
            </a:r>
            <a:r>
              <a:rPr lang="en-GB" dirty="0" smtClean="0"/>
              <a:t>.” </a:t>
            </a:r>
          </a:p>
          <a:p>
            <a:pPr lvl="0"/>
            <a:endParaRPr lang="en-GB" dirty="0" smtClean="0">
              <a:solidFill>
                <a:srgbClr val="0070C0"/>
              </a:solidFill>
            </a:endParaRPr>
          </a:p>
          <a:p>
            <a:pPr lvl="0"/>
            <a:r>
              <a:rPr lang="en-GB" dirty="0" smtClean="0">
                <a:solidFill>
                  <a:srgbClr val="0070C0"/>
                </a:solidFill>
              </a:rPr>
              <a:t>from </a:t>
            </a:r>
            <a:r>
              <a:rPr lang="en-GB" b="1" i="1" dirty="0" smtClean="0">
                <a:solidFill>
                  <a:srgbClr val="0070C0"/>
                </a:solidFill>
              </a:rPr>
              <a:t>Making </a:t>
            </a:r>
            <a:r>
              <a:rPr lang="en-GB" b="1" i="1" dirty="0" smtClean="0">
                <a:solidFill>
                  <a:srgbClr val="0070C0"/>
                </a:solidFill>
              </a:rPr>
              <a:t>Teaching </a:t>
            </a:r>
            <a:r>
              <a:rPr lang="en-GB" b="1" i="1" dirty="0" smtClean="0">
                <a:solidFill>
                  <a:srgbClr val="0070C0"/>
                </a:solidFill>
              </a:rPr>
              <a:t>Work</a:t>
            </a:r>
            <a:r>
              <a:rPr lang="en-GB" b="1" dirty="0" smtClean="0">
                <a:solidFill>
                  <a:srgbClr val="0070C0"/>
                </a:solidFill>
              </a:rPr>
              <a:t> </a:t>
            </a:r>
            <a:r>
              <a:rPr lang="en-GB" dirty="0" smtClean="0">
                <a:solidFill>
                  <a:srgbClr val="0070C0"/>
                </a:solidFill>
              </a:rPr>
              <a:t>by Phil </a:t>
            </a:r>
            <a:r>
              <a:rPr lang="en-GB" dirty="0" smtClean="0">
                <a:solidFill>
                  <a:srgbClr val="0070C0"/>
                </a:solidFill>
              </a:rPr>
              <a:t>Race and Ruth Pickford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Bibliography or rather web links!</a:t>
            </a:r>
            <a:endParaRPr lang="en-GB" dirty="0"/>
          </a:p>
        </p:txBody>
      </p:sp>
      <p:sp>
        <p:nvSpPr>
          <p:cNvPr id="3" name="Content Placeholder 2"/>
          <p:cNvSpPr>
            <a:spLocks noGrp="1"/>
          </p:cNvSpPr>
          <p:nvPr>
            <p:ph idx="1"/>
          </p:nvPr>
        </p:nvSpPr>
        <p:spPr/>
        <p:txBody>
          <a:bodyPr/>
          <a:lstStyle/>
          <a:p>
            <a:r>
              <a:rPr lang="en-GB" dirty="0" smtClean="0">
                <a:hlinkClick r:id="rId2"/>
              </a:rPr>
              <a:t>http://</a:t>
            </a:r>
            <a:r>
              <a:rPr lang="en-GB" dirty="0" smtClean="0">
                <a:hlinkClick r:id="rId2"/>
              </a:rPr>
              <a:t>phil-race.co.uk</a:t>
            </a:r>
            <a:endParaRPr lang="en-GB" dirty="0" smtClean="0"/>
          </a:p>
          <a:p>
            <a:r>
              <a:rPr lang="en-GB" dirty="0" smtClean="0">
                <a:hlinkClick r:id="rId3"/>
              </a:rPr>
              <a:t>http://</a:t>
            </a:r>
            <a:r>
              <a:rPr lang="en-GB" dirty="0" smtClean="0">
                <a:hlinkClick r:id="rId3"/>
              </a:rPr>
              <a:t>www.realtraining.co.uk/downloads/educational_testing.pdf</a:t>
            </a:r>
            <a:endParaRPr lang="en-GB" dirty="0" smtClean="0"/>
          </a:p>
          <a:p>
            <a:r>
              <a:rPr lang="en-GB" dirty="0" smtClean="0">
                <a:hlinkClick r:id="rId4"/>
              </a:rPr>
              <a:t>http://</a:t>
            </a:r>
            <a:r>
              <a:rPr lang="en-GB" dirty="0" smtClean="0">
                <a:hlinkClick r:id="rId4"/>
              </a:rPr>
              <a:t>www.hr-guide.com/data/G365.htm</a:t>
            </a:r>
            <a:endParaRPr lang="en-GB" dirty="0" smtClean="0"/>
          </a:p>
          <a:p>
            <a:r>
              <a:rPr lang="en-GB" dirty="0" smtClean="0">
                <a:hlinkClick r:id="rId5"/>
              </a:rPr>
              <a:t>http://</a:t>
            </a:r>
            <a:r>
              <a:rPr lang="en-GB" dirty="0" smtClean="0">
                <a:hlinkClick r:id="rId5"/>
              </a:rPr>
              <a:t>www.teachfind.com/qcda/teacher-assessment-qcda</a:t>
            </a:r>
            <a:endParaRPr lang="en-GB" dirty="0" smtClean="0"/>
          </a:p>
          <a:p>
            <a:pPr>
              <a:buNone/>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471</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Administering Assessment</vt:lpstr>
      <vt:lpstr>What does  “Administering Assessment”  mean to you?</vt:lpstr>
      <vt:lpstr>Administering Assessment</vt:lpstr>
      <vt:lpstr>Administering Assessment</vt:lpstr>
      <vt:lpstr>Practical Application of  Administration of Assessment</vt:lpstr>
      <vt:lpstr>Practical Application of  Administration of Assessment</vt:lpstr>
      <vt:lpstr>Bibliography or rather web links!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Administering Assessment</dc:title>
  <dc:creator>Janet</dc:creator>
  <cp:lastModifiedBy>Janet</cp:lastModifiedBy>
  <cp:revision>2</cp:revision>
  <dcterms:created xsi:type="dcterms:W3CDTF">2006-08-16T00:00:00Z</dcterms:created>
  <dcterms:modified xsi:type="dcterms:W3CDTF">2013-03-24T19:08:46Z</dcterms:modified>
</cp:coreProperties>
</file>